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5" r:id="rId11"/>
    <p:sldId id="262" r:id="rId12"/>
    <p:sldId id="263" r:id="rId13"/>
    <p:sldId id="264" r:id="rId14"/>
    <p:sldId id="266" r:id="rId15"/>
  </p:sldIdLst>
  <p:sldSz cx="9144000" cy="5143500" type="screen16x9"/>
  <p:notesSz cx="6858000" cy="9144000"/>
  <p:embeddedFontLst>
    <p:embeddedFont>
      <p:font typeface="Assistant ExtraBold" panose="00000900000000000000" pitchFamily="2" charset="-79"/>
      <p:bold r:id="rId17"/>
    </p:embeddedFont>
    <p:embeddedFont>
      <p:font typeface="Assistant" panose="00000500000000000000" pitchFamily="2" charset="-79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A5"/>
    <a:srgbClr val="183C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08" y="4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658cea5f58_0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658cea5f58_0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65762eedda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65762eedda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762eedda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762eedda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65762eedda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65762eedda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5762eedda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5762eedda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8cea5f58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8cea5f58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58cea5f58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58cea5f58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26591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58cea5f58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58cea5f58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658cea5f58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658cea5f58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13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 descr="שער" title="&quot;יוסטון, יש לנו בעיה&quot; 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4"/>
            <a:ext cx="9144000" cy="51420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/>
        </p:nvSpPr>
        <p:spPr>
          <a:xfrm>
            <a:off x="2356100" y="1136575"/>
            <a:ext cx="5350800" cy="38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המלצות ולקחים </a:t>
            </a:r>
            <a:r>
              <a:rPr lang="en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להמשך</a:t>
            </a: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:</a:t>
            </a:r>
            <a:r>
              <a:rPr lang="en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 </a:t>
            </a:r>
            <a:endParaRPr lang="he-IL" sz="2400" dirty="0" smtClean="0">
              <a:solidFill>
                <a:schemeClr val="accent5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1.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2.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3.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4.</a:t>
            </a:r>
            <a:r>
              <a:rPr lang="en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 </a:t>
            </a:r>
            <a:endParaRPr lang="he-IL" sz="2400" dirty="0" smtClean="0">
              <a:solidFill>
                <a:schemeClr val="accent5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5.</a:t>
            </a:r>
            <a:endParaRPr sz="2400" dirty="0">
              <a:solidFill>
                <a:schemeClr val="accent5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sz="2400"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sz="2400"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sz="2400"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sz="2400"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sz="2400"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sz="2400"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id="105" name="Google Shape;10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10625" y="1245952"/>
            <a:ext cx="1095200" cy="1055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title="חתימות המשתתפים"/>
          <p:cNvPicPr>
            <a:picLocks noChangeAspect="1"/>
          </p:cNvPicPr>
          <p:nvPr/>
        </p:nvPicPr>
        <p:blipFill rotWithShape="1">
          <a:blip r:embed="rId2"/>
          <a:srcRect l="12673" t="29611" r="16967" b="21948"/>
          <a:stretch/>
        </p:blipFill>
        <p:spPr>
          <a:xfrm>
            <a:off x="1333787" y="1684421"/>
            <a:ext cx="6295154" cy="2708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79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/>
        </p:nvSpPr>
        <p:spPr>
          <a:xfrm>
            <a:off x="488138" y="1145775"/>
            <a:ext cx="7232887" cy="28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תחקיר אירוע חלל</a:t>
            </a:r>
            <a:endParaRPr sz="3000" dirty="0">
              <a:solidFill>
                <a:schemeClr val="accent5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  <a:p>
            <a:pPr marL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e-IL" sz="2400" dirty="0" smtClean="0">
              <a:latin typeface="Assistant"/>
              <a:ea typeface="Assistant"/>
              <a:cs typeface="Assistant"/>
              <a:sym typeface="Assistant"/>
            </a:endParaRPr>
          </a:p>
          <a:p>
            <a:pPr marL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e-IL" sz="2400" dirty="0">
              <a:latin typeface="Assistant"/>
              <a:ea typeface="Assistant"/>
              <a:cs typeface="Assistant"/>
              <a:sym typeface="Assistant"/>
            </a:endParaRPr>
          </a:p>
          <a:p>
            <a:pPr marL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>
                <a:latin typeface="Assistant"/>
                <a:ea typeface="Assistant"/>
                <a:cs typeface="Assistant"/>
                <a:sym typeface="Assistant"/>
              </a:rPr>
              <a:t>שם </a:t>
            </a:r>
            <a:r>
              <a:rPr lang="en" sz="2400" dirty="0">
                <a:latin typeface="Assistant"/>
                <a:ea typeface="Assistant"/>
                <a:cs typeface="Assistant"/>
                <a:sym typeface="Assistant"/>
              </a:rPr>
              <a:t>המשימה: </a:t>
            </a:r>
            <a:endParaRPr sz="2400" dirty="0">
              <a:latin typeface="Assistant"/>
              <a:ea typeface="Assistant"/>
              <a:cs typeface="Assistant"/>
              <a:sym typeface="Assistant"/>
            </a:endParaRPr>
          </a:p>
          <a:p>
            <a:pPr marL="0" lvl="0" indent="0" algn="ct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latin typeface="Assistant"/>
                <a:ea typeface="Assistant"/>
                <a:cs typeface="Assistant"/>
                <a:sym typeface="Assistant"/>
              </a:rPr>
              <a:t>שנה:</a:t>
            </a:r>
            <a:endParaRPr sz="2400" dirty="0"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id="59" name="Google Shape;59;p14" title="אייקון של תחקיר 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4126" y="1174025"/>
            <a:ext cx="1091001" cy="139996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מלבן 3"/>
          <p:cNvSpPr/>
          <p:nvPr/>
        </p:nvSpPr>
        <p:spPr>
          <a:xfrm>
            <a:off x="3470433" y="1752914"/>
            <a:ext cx="1268296" cy="2421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lnSpc>
                <a:spcPct val="115000"/>
              </a:lnSpc>
            </a:pPr>
            <a:r>
              <a:rPr lang="he-IL" sz="900" dirty="0" smtClean="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השלימו את פרטי המשימה</a:t>
            </a:r>
            <a:endParaRPr lang="he-IL" sz="900" dirty="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>
            <a:off x="1803815" y="1196764"/>
            <a:ext cx="5594700" cy="37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he-IL" sz="2400" b="1" dirty="0">
                <a:solidFill>
                  <a:srgbClr val="008BA5"/>
                </a:solidFill>
                <a:latin typeface="Assistant"/>
                <a:ea typeface="Assistant"/>
                <a:cs typeface="Assistant"/>
                <a:sym typeface="Assistant"/>
              </a:rPr>
              <a:t>מהות המשימה: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e-IL" sz="1600" dirty="0" smtClean="0">
              <a:latin typeface="Assistant"/>
              <a:ea typeface="Assistant"/>
              <a:cs typeface="Assistant"/>
              <a:sym typeface="Assistan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e-IL" sz="1600" dirty="0" smtClean="0">
              <a:latin typeface="Assistant"/>
              <a:ea typeface="Assistant"/>
              <a:cs typeface="Assistant"/>
              <a:sym typeface="Assistan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he-IL" sz="1600" dirty="0">
              <a:latin typeface="Assistant"/>
              <a:ea typeface="Assistant"/>
              <a:cs typeface="Assistant"/>
              <a:sym typeface="Assistan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 smtClean="0">
                <a:latin typeface="Assistant"/>
                <a:ea typeface="Assistant"/>
                <a:cs typeface="Assistant"/>
                <a:sym typeface="Assistant"/>
              </a:rPr>
              <a:t>שם האסטרונאוטים</a:t>
            </a:r>
            <a:r>
              <a:rPr lang="en" sz="1600" b="1" dirty="0">
                <a:latin typeface="Assistant"/>
                <a:ea typeface="Assistant"/>
                <a:cs typeface="Assistant"/>
                <a:sym typeface="Assistant"/>
              </a:rPr>
              <a:t>:</a:t>
            </a:r>
            <a:endParaRPr sz="1600" b="1" dirty="0">
              <a:latin typeface="Assistant"/>
              <a:ea typeface="Assistant"/>
              <a:cs typeface="Assistant"/>
              <a:sym typeface="Assistan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dirty="0" smtClean="0">
                <a:latin typeface="Assistant"/>
                <a:ea typeface="Assistant"/>
                <a:cs typeface="Assistant"/>
                <a:sym typeface="Assistant"/>
              </a:rPr>
              <a:t>שם</a:t>
            </a:r>
            <a:r>
              <a:rPr lang="he-IL" sz="1600" dirty="0" smtClean="0">
                <a:latin typeface="Assistant"/>
                <a:ea typeface="Assistant"/>
                <a:cs typeface="Assistant"/>
                <a:sym typeface="Assistant"/>
              </a:rPr>
              <a:t>: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dirty="0" smtClean="0">
                <a:latin typeface="Assistant"/>
                <a:ea typeface="Assistant"/>
                <a:cs typeface="Assistant"/>
                <a:sym typeface="Assistant"/>
              </a:rPr>
              <a:t>שם: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dirty="0" smtClean="0">
                <a:latin typeface="Assistant"/>
                <a:ea typeface="Assistant"/>
                <a:cs typeface="Assistant"/>
                <a:sym typeface="Assistant"/>
              </a:rPr>
              <a:t>שם: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1600" dirty="0" smtClean="0">
                <a:latin typeface="Assistant"/>
                <a:ea typeface="Assistant"/>
                <a:cs typeface="Assistant"/>
                <a:sym typeface="Assistant"/>
              </a:rPr>
              <a:t>שם:</a:t>
            </a:r>
            <a:endParaRPr sz="1600" dirty="0">
              <a:latin typeface="Assistant"/>
              <a:ea typeface="Assistant"/>
              <a:cs typeface="Assistant"/>
              <a:sym typeface="Assistan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id="65" name="Google Shape;65;p15" title="אייקון של אנשים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8700" y="1293200"/>
            <a:ext cx="1268350" cy="99842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מלבן 1"/>
          <p:cNvSpPr/>
          <p:nvPr/>
        </p:nvSpPr>
        <p:spPr>
          <a:xfrm>
            <a:off x="227428" y="1341091"/>
            <a:ext cx="1753173" cy="1753173"/>
          </a:xfrm>
          <a:prstGeom prst="rect">
            <a:avLst/>
          </a:prstGeom>
          <a:noFill/>
          <a:ln w="19050">
            <a:solidFill>
              <a:srgbClr val="183C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מלבן 2"/>
          <p:cNvSpPr/>
          <p:nvPr/>
        </p:nvSpPr>
        <p:spPr>
          <a:xfrm>
            <a:off x="1297968" y="1293200"/>
            <a:ext cx="739305" cy="2785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he-IL" sz="900" dirty="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לוגו / תמונה: </a:t>
            </a:r>
          </a:p>
        </p:txBody>
      </p:sp>
      <p:sp>
        <p:nvSpPr>
          <p:cNvPr id="6" name="Google Shape;64;p15"/>
          <p:cNvSpPr txBox="1"/>
          <p:nvPr/>
        </p:nvSpPr>
        <p:spPr>
          <a:xfrm>
            <a:off x="-855264" y="3207104"/>
            <a:ext cx="5594700" cy="1963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r" rtl="1">
              <a:lnSpc>
                <a:spcPct val="150000"/>
              </a:lnSpc>
            </a:pPr>
            <a:r>
              <a:rPr lang="he-IL" sz="1600" dirty="0">
                <a:latin typeface="Assistant"/>
                <a:ea typeface="Assistant"/>
                <a:cs typeface="Assistant"/>
                <a:sym typeface="Assistant"/>
              </a:rPr>
              <a:t>תפקיד:</a:t>
            </a:r>
          </a:p>
          <a:p>
            <a:pPr lvl="0" algn="r" rtl="1">
              <a:lnSpc>
                <a:spcPct val="150000"/>
              </a:lnSpc>
            </a:pPr>
            <a:r>
              <a:rPr lang="he-IL" sz="1600" dirty="0" smtClean="0">
                <a:latin typeface="Assistant"/>
                <a:ea typeface="Assistant"/>
                <a:cs typeface="Assistant"/>
                <a:sym typeface="Assistant"/>
              </a:rPr>
              <a:t>תפקיד:</a:t>
            </a:r>
            <a:endParaRPr lang="he-IL" sz="1600" dirty="0">
              <a:latin typeface="Assistant"/>
              <a:ea typeface="Assistant"/>
              <a:cs typeface="Assistant"/>
              <a:sym typeface="Assistant"/>
            </a:endParaRPr>
          </a:p>
          <a:p>
            <a:pPr lvl="0" algn="r" rtl="1">
              <a:lnSpc>
                <a:spcPct val="150000"/>
              </a:lnSpc>
            </a:pPr>
            <a:r>
              <a:rPr lang="he-IL" sz="1600" dirty="0">
                <a:latin typeface="Assistant"/>
                <a:ea typeface="Assistant"/>
                <a:cs typeface="Assistant"/>
                <a:sym typeface="Assistant"/>
              </a:rPr>
              <a:t>תפקיד</a:t>
            </a:r>
            <a:r>
              <a:rPr lang="he-IL" sz="1600" dirty="0" smtClean="0">
                <a:latin typeface="Assistant"/>
                <a:ea typeface="Assistant"/>
                <a:cs typeface="Assistant"/>
                <a:sym typeface="Assistant"/>
              </a:rPr>
              <a:t>:</a:t>
            </a:r>
            <a:endParaRPr lang="he-IL" sz="1600" dirty="0">
              <a:latin typeface="Assistant"/>
              <a:ea typeface="Assistant"/>
              <a:cs typeface="Assistant"/>
              <a:sym typeface="Assistant"/>
            </a:endParaRPr>
          </a:p>
          <a:p>
            <a:pPr lvl="0" algn="r" rtl="1">
              <a:lnSpc>
                <a:spcPct val="150000"/>
              </a:lnSpc>
            </a:pPr>
            <a:r>
              <a:rPr lang="he-IL" sz="1600" dirty="0">
                <a:latin typeface="Assistant"/>
                <a:ea typeface="Assistant"/>
                <a:cs typeface="Assistant"/>
                <a:sym typeface="Assistant"/>
              </a:rPr>
              <a:t>תפקיד</a:t>
            </a:r>
            <a:r>
              <a:rPr lang="he-IL" sz="1600" dirty="0" smtClean="0">
                <a:latin typeface="Assistant"/>
                <a:ea typeface="Assistant"/>
                <a:cs typeface="Assistant"/>
                <a:sym typeface="Assistant"/>
              </a:rPr>
              <a:t>:</a:t>
            </a:r>
            <a:endParaRPr lang="he-IL" sz="1600" dirty="0">
              <a:latin typeface="Assistant"/>
              <a:ea typeface="Assistant"/>
              <a:cs typeface="Assistant"/>
              <a:sym typeface="Assistant"/>
            </a:endParaRPr>
          </a:p>
          <a:p>
            <a:pPr lvl="0" algn="r" rtl="1">
              <a:lnSpc>
                <a:spcPct val="150000"/>
              </a:lnSpc>
            </a:pPr>
            <a:endParaRPr lang="he-IL" sz="1600" dirty="0"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/>
        </p:nvSpPr>
        <p:spPr>
          <a:xfrm>
            <a:off x="4255900" y="1136575"/>
            <a:ext cx="3460200" cy="28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תיאור </a:t>
            </a:r>
            <a:r>
              <a:rPr lang="en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המשימה</a:t>
            </a: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:</a:t>
            </a:r>
            <a:endParaRPr sz="2400" dirty="0">
              <a:solidFill>
                <a:schemeClr val="accent5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71" name="Google Shape;71;p16"/>
          <p:cNvSpPr/>
          <p:nvPr/>
        </p:nvSpPr>
        <p:spPr>
          <a:xfrm>
            <a:off x="234897" y="2029053"/>
            <a:ext cx="3690000" cy="2899200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2" name="Google Shape;72;p16" title="אייקון של תחקיר 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4126" y="1174025"/>
            <a:ext cx="1091001" cy="139996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מלבן 1"/>
          <p:cNvSpPr/>
          <p:nvPr/>
        </p:nvSpPr>
        <p:spPr>
          <a:xfrm>
            <a:off x="2584740" y="1995096"/>
            <a:ext cx="1414170" cy="2421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lnSpc>
                <a:spcPct val="115000"/>
              </a:lnSpc>
            </a:pPr>
            <a:r>
              <a:rPr lang="he-IL" sz="900" dirty="0" smtClean="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הוסיפו תמונה (חפשו ברשת) : </a:t>
            </a:r>
            <a:endParaRPr lang="he-IL" sz="900" dirty="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5280817" y="1752914"/>
            <a:ext cx="2435283" cy="2421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rtl="1">
              <a:lnSpc>
                <a:spcPct val="115000"/>
              </a:lnSpc>
            </a:pPr>
            <a:r>
              <a:rPr lang="he-IL" sz="900" dirty="0" smtClean="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מה הייתה מטרתה של המשימה? לשם מה ביצעו אותה?</a:t>
            </a:r>
            <a:endParaRPr lang="he-IL" sz="900" dirty="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/>
        </p:nvSpPr>
        <p:spPr>
          <a:xfrm>
            <a:off x="343450" y="2891225"/>
            <a:ext cx="2923200" cy="21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chemeClr val="accent5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sp>
        <p:nvSpPr>
          <p:cNvPr id="78" name="Google Shape;78;p17"/>
          <p:cNvSpPr txBox="1"/>
          <p:nvPr/>
        </p:nvSpPr>
        <p:spPr>
          <a:xfrm>
            <a:off x="1372675" y="1136575"/>
            <a:ext cx="6343500" cy="28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תיעוד מכלי התקשורת  </a:t>
            </a:r>
            <a:endParaRPr sz="2400" dirty="0">
              <a:solidFill>
                <a:schemeClr val="accent5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900" dirty="0" smtClean="0">
                <a:latin typeface="Assistant"/>
                <a:ea typeface="Assistant"/>
                <a:cs typeface="Assistant"/>
                <a:sym typeface="Assistant"/>
              </a:rPr>
              <a:t>(חפשו ברשת: </a:t>
            </a:r>
            <a:r>
              <a:rPr lang="en" sz="900" dirty="0" smtClean="0">
                <a:latin typeface="Assistant"/>
                <a:ea typeface="Assistant"/>
                <a:cs typeface="Assistant"/>
                <a:sym typeface="Assistant"/>
              </a:rPr>
              <a:t>סרטו</a:t>
            </a:r>
            <a:r>
              <a:rPr lang="he-IL" sz="900" dirty="0" smtClean="0">
                <a:latin typeface="Assistant"/>
                <a:ea typeface="Assistant"/>
                <a:cs typeface="Assistant"/>
                <a:sym typeface="Assistant"/>
              </a:rPr>
              <a:t>נים, קטעי</a:t>
            </a:r>
            <a:r>
              <a:rPr lang="en" sz="900" dirty="0" smtClean="0">
                <a:latin typeface="Assistant"/>
                <a:ea typeface="Assistant"/>
                <a:cs typeface="Assistant"/>
                <a:sym typeface="Assistant"/>
              </a:rPr>
              <a:t> </a:t>
            </a:r>
            <a:r>
              <a:rPr lang="en" sz="900" dirty="0">
                <a:latin typeface="Assistant"/>
                <a:ea typeface="Assistant"/>
                <a:cs typeface="Assistant"/>
                <a:sym typeface="Assistant"/>
              </a:rPr>
              <a:t>עיתונות, </a:t>
            </a:r>
            <a:r>
              <a:rPr lang="en" sz="900" dirty="0" smtClean="0">
                <a:latin typeface="Assistant"/>
                <a:ea typeface="Assistant"/>
                <a:cs typeface="Assistant"/>
                <a:sym typeface="Assistant"/>
              </a:rPr>
              <a:t>תמונות</a:t>
            </a:r>
            <a:r>
              <a:rPr lang="he-IL" sz="900" dirty="0" smtClean="0">
                <a:latin typeface="Assistant"/>
                <a:ea typeface="Assistant"/>
                <a:cs typeface="Assistant"/>
                <a:sym typeface="Assistant"/>
              </a:rPr>
              <a:t> של המאורע) </a:t>
            </a:r>
            <a:endParaRPr sz="900" dirty="0">
              <a:latin typeface="Assistant"/>
              <a:ea typeface="Assistant"/>
              <a:cs typeface="Assistant"/>
              <a:sym typeface="Assistan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accent5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  <a:p>
            <a:pPr marL="0" lv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solidFill>
                <a:schemeClr val="accent5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</p:txBody>
      </p:sp>
      <p:pic>
        <p:nvPicPr>
          <p:cNvPr id="79" name="Google Shape;79;p17" descr="אייקון של תחקיר " title="אייקון של תחקיר 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64126" y="1174025"/>
            <a:ext cx="1091001" cy="139996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6"/>
          <p:cNvSpPr/>
          <p:nvPr/>
        </p:nvSpPr>
        <p:spPr>
          <a:xfrm>
            <a:off x="195499" y="2745356"/>
            <a:ext cx="2824562" cy="2219233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71;p16"/>
          <p:cNvSpPr/>
          <p:nvPr/>
        </p:nvSpPr>
        <p:spPr>
          <a:xfrm>
            <a:off x="3208793" y="2747318"/>
            <a:ext cx="2824562" cy="2219233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1;p16"/>
          <p:cNvSpPr/>
          <p:nvPr/>
        </p:nvSpPr>
        <p:spPr>
          <a:xfrm>
            <a:off x="6170530" y="2738287"/>
            <a:ext cx="2824562" cy="2219233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/>
        </p:nvSpPr>
        <p:spPr>
          <a:xfrm>
            <a:off x="3040600" y="1260325"/>
            <a:ext cx="4666200" cy="363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סיכונים אפשריים </a:t>
            </a:r>
            <a:r>
              <a:rPr lang="en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במשימה</a:t>
            </a: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: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800" dirty="0" smtClean="0">
                <a:solidFill>
                  <a:schemeClr val="accent5"/>
                </a:solidFill>
                <a:latin typeface="Assistant ExtraBold"/>
                <a:ea typeface="Assistant"/>
                <a:cs typeface="Assistant ExtraBold"/>
                <a:sym typeface="Assistant ExtraBold"/>
              </a:rPr>
              <a:t>1.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800" dirty="0" smtClean="0">
                <a:solidFill>
                  <a:schemeClr val="accent5"/>
                </a:solidFill>
                <a:latin typeface="Assistant ExtraBold"/>
                <a:ea typeface="Assistant"/>
                <a:cs typeface="Assistant ExtraBold"/>
                <a:sym typeface="Assistant ExtraBold"/>
              </a:rPr>
              <a:t>2.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800" dirty="0" smtClean="0">
                <a:solidFill>
                  <a:schemeClr val="accent5"/>
                </a:solidFill>
                <a:latin typeface="Assistant ExtraBold"/>
                <a:ea typeface="Assistant"/>
                <a:cs typeface="Assistant ExtraBold"/>
                <a:sym typeface="Assistant ExtraBold"/>
              </a:rPr>
              <a:t>3.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800" dirty="0" smtClean="0">
                <a:solidFill>
                  <a:schemeClr val="accent5"/>
                </a:solidFill>
                <a:latin typeface="Assistant ExtraBold"/>
                <a:ea typeface="Assistant"/>
                <a:cs typeface="Assistant ExtraBold"/>
                <a:sym typeface="Assistant ExtraBold"/>
              </a:rPr>
              <a:t>4.</a:t>
            </a:r>
            <a:endParaRPr sz="1200"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id="86" name="Google Shape;86;p18" descr="אייקון של סיכונים" title="אייקון של סיכונים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0475" y="1254750"/>
            <a:ext cx="1091000" cy="105157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71;p16"/>
          <p:cNvSpPr/>
          <p:nvPr/>
        </p:nvSpPr>
        <p:spPr>
          <a:xfrm>
            <a:off x="386151" y="2165684"/>
            <a:ext cx="3201082" cy="2515061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מלבן 1"/>
          <p:cNvSpPr/>
          <p:nvPr/>
        </p:nvSpPr>
        <p:spPr>
          <a:xfrm>
            <a:off x="3081966" y="2136278"/>
            <a:ext cx="555008" cy="251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15000"/>
              </a:lnSpc>
            </a:pPr>
            <a:r>
              <a:rPr lang="he-IL" sz="900" dirty="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תמונה: </a:t>
            </a:r>
          </a:p>
        </p:txBody>
      </p:sp>
      <p:sp>
        <p:nvSpPr>
          <p:cNvPr id="7" name="מלבן 6"/>
          <p:cNvSpPr/>
          <p:nvPr/>
        </p:nvSpPr>
        <p:spPr>
          <a:xfrm>
            <a:off x="3416968" y="1780537"/>
            <a:ext cx="4267591" cy="251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15000"/>
              </a:lnSpc>
            </a:pPr>
            <a:r>
              <a:rPr lang="he-IL" sz="900" dirty="0" smtClean="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נסו לדמיין, אילו סיכונים אפשריים יכלו לקרות במשימה? (חברתיים, טכניים, מקצועיים, בריאותיים וכו' </a:t>
            </a:r>
            <a:endParaRPr lang="he-IL" sz="900" dirty="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/>
        </p:nvSpPr>
        <p:spPr>
          <a:xfrm>
            <a:off x="2356100" y="1136575"/>
            <a:ext cx="5350800" cy="749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תיאור התקרית – סדר התרחשות</a:t>
            </a:r>
            <a:endParaRPr sz="2400" dirty="0">
              <a:solidFill>
                <a:schemeClr val="accent5"/>
              </a:solidFill>
              <a:latin typeface="Assistant ExtraBold"/>
              <a:ea typeface="Assistant ExtraBold"/>
              <a:cs typeface="Assistant ExtraBold"/>
              <a:sym typeface="Assistant ExtraBold"/>
            </a:endParaRP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AutoNum type="arabicPeriod"/>
            </a:pPr>
            <a:endParaRPr dirty="0" smtClean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AutoNum type="arabicPeriod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AutoNum type="arabicPeriod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AutoNum type="arabicPeriod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AutoNum type="arabicPeriod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id="93" name="Google Shape;93;p19" title="אייקון של חללית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0575" y="1341125"/>
            <a:ext cx="1297149" cy="12502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1;p16"/>
          <p:cNvSpPr/>
          <p:nvPr/>
        </p:nvSpPr>
        <p:spPr>
          <a:xfrm>
            <a:off x="6107213" y="2658061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מלבן 23"/>
          <p:cNvSpPr/>
          <p:nvPr/>
        </p:nvSpPr>
        <p:spPr>
          <a:xfrm>
            <a:off x="3465095" y="1613927"/>
            <a:ext cx="422547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he-IL" sz="900" dirty="0">
                <a:solidFill>
                  <a:schemeClr val="tx1"/>
                </a:solidFill>
                <a:latin typeface="Assistant" panose="00000500000000000000" pitchFamily="2" charset="-79"/>
                <a:ea typeface="Assistant ExtraBold"/>
                <a:cs typeface="Assistant" panose="00000500000000000000" pitchFamily="2" charset="-79"/>
                <a:sym typeface="Assistant ExtraBold"/>
              </a:rPr>
              <a:t>תארו את התקרית לפי סדר ההתרחשות, </a:t>
            </a:r>
            <a:r>
              <a:rPr lang="he-IL" sz="900" dirty="0" smtClean="0">
                <a:solidFill>
                  <a:schemeClr val="tx1"/>
                </a:solidFill>
                <a:latin typeface="Assistant" panose="00000500000000000000" pitchFamily="2" charset="-79"/>
                <a:ea typeface="Assistant ExtraBold"/>
                <a:cs typeface="Assistant" panose="00000500000000000000" pitchFamily="2" charset="-79"/>
                <a:sym typeface="Assistant ExtraBold"/>
              </a:rPr>
              <a:t>התחילו מנקודת הכשל ונסו </a:t>
            </a:r>
            <a:r>
              <a:rPr lang="he-IL" sz="900" dirty="0">
                <a:solidFill>
                  <a:schemeClr val="tx1"/>
                </a:solidFill>
                <a:latin typeface="Assistant" panose="00000500000000000000" pitchFamily="2" charset="-79"/>
                <a:ea typeface="Assistant ExtraBold"/>
                <a:cs typeface="Assistant" panose="00000500000000000000" pitchFamily="2" charset="-79"/>
                <a:sym typeface="Assistant ExtraBold"/>
              </a:rPr>
              <a:t>לשחזר מה היו הצעדים </a:t>
            </a:r>
            <a:r>
              <a:rPr lang="he-IL" sz="900" dirty="0" smtClean="0">
                <a:solidFill>
                  <a:schemeClr val="tx1"/>
                </a:solidFill>
                <a:latin typeface="Assistant" panose="00000500000000000000" pitchFamily="2" charset="-79"/>
                <a:ea typeface="Assistant ExtraBold"/>
                <a:cs typeface="Assistant" panose="00000500000000000000" pitchFamily="2" charset="-79"/>
                <a:sym typeface="Assistant ExtraBold"/>
              </a:rPr>
              <a:t>שקדמו למאורע ואיך </a:t>
            </a:r>
            <a:r>
              <a:rPr lang="he-IL" sz="900" dirty="0">
                <a:solidFill>
                  <a:schemeClr val="tx1"/>
                </a:solidFill>
                <a:latin typeface="Assistant" panose="00000500000000000000" pitchFamily="2" charset="-79"/>
                <a:ea typeface="Assistant ExtraBold"/>
                <a:cs typeface="Assistant" panose="00000500000000000000" pitchFamily="2" charset="-79"/>
                <a:sym typeface="Assistant ExtraBold"/>
              </a:rPr>
              <a:t>הם השפיעו על </a:t>
            </a:r>
            <a:r>
              <a:rPr lang="he-IL" sz="900" dirty="0" smtClean="0">
                <a:solidFill>
                  <a:schemeClr val="tx1"/>
                </a:solidFill>
                <a:latin typeface="Assistant" panose="00000500000000000000" pitchFamily="2" charset="-79"/>
                <a:ea typeface="Assistant ExtraBold"/>
                <a:cs typeface="Assistant" panose="00000500000000000000" pitchFamily="2" charset="-79"/>
                <a:sym typeface="Assistant ExtraBold"/>
              </a:rPr>
              <a:t>השתלשלות האירועים. נסו להגיע לסיבה האחרונה שקדמה למאורע.</a:t>
            </a:r>
            <a:endParaRPr lang="he-IL" sz="900" dirty="0">
              <a:solidFill>
                <a:schemeClr val="tx1"/>
              </a:solidFill>
              <a:latin typeface="Assistant" panose="00000500000000000000" pitchFamily="2" charset="-79"/>
              <a:ea typeface="Assistant"/>
              <a:cs typeface="Assistant" panose="00000500000000000000" pitchFamily="2" charset="-79"/>
              <a:sym typeface="Assistant"/>
            </a:endParaRPr>
          </a:p>
        </p:txBody>
      </p:sp>
      <p:sp>
        <p:nvSpPr>
          <p:cNvPr id="18" name="מלבן 17"/>
          <p:cNvSpPr/>
          <p:nvPr/>
        </p:nvSpPr>
        <p:spPr>
          <a:xfrm>
            <a:off x="7603898" y="2626459"/>
            <a:ext cx="555008" cy="251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15000"/>
              </a:lnSpc>
            </a:pPr>
            <a:r>
              <a:rPr lang="he-IL" sz="900" dirty="0" smtClean="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התקרית</a:t>
            </a:r>
            <a:endParaRPr lang="he-IL" sz="900" dirty="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3" name="Google Shape;71;p16"/>
          <p:cNvSpPr/>
          <p:nvPr/>
        </p:nvSpPr>
        <p:spPr>
          <a:xfrm>
            <a:off x="4716560" y="3056766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מלבן 24"/>
          <p:cNvSpPr/>
          <p:nvPr/>
        </p:nvSpPr>
        <p:spPr>
          <a:xfrm>
            <a:off x="6025238" y="3025164"/>
            <a:ext cx="743015" cy="251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15000"/>
              </a:lnSpc>
            </a:pPr>
            <a:r>
              <a:rPr lang="he-IL" sz="900" dirty="0" smtClean="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אירוע שקדם</a:t>
            </a:r>
            <a:endParaRPr lang="he-IL" sz="900" dirty="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6" name="Google Shape;71;p16"/>
          <p:cNvSpPr/>
          <p:nvPr/>
        </p:nvSpPr>
        <p:spPr>
          <a:xfrm>
            <a:off x="3325911" y="3453430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מלבן 26"/>
          <p:cNvSpPr/>
          <p:nvPr/>
        </p:nvSpPr>
        <p:spPr>
          <a:xfrm>
            <a:off x="4634589" y="3421828"/>
            <a:ext cx="743015" cy="251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15000"/>
              </a:lnSpc>
            </a:pPr>
            <a:r>
              <a:rPr lang="he-IL" sz="900" dirty="0" smtClean="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אירוע שקדם</a:t>
            </a:r>
            <a:endParaRPr lang="he-IL" sz="900" dirty="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28" name="Google Shape;71;p16"/>
          <p:cNvSpPr/>
          <p:nvPr/>
        </p:nvSpPr>
        <p:spPr>
          <a:xfrm>
            <a:off x="1943425" y="3842594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מלבן 28"/>
          <p:cNvSpPr/>
          <p:nvPr/>
        </p:nvSpPr>
        <p:spPr>
          <a:xfrm>
            <a:off x="3252103" y="3810992"/>
            <a:ext cx="743015" cy="251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15000"/>
              </a:lnSpc>
            </a:pPr>
            <a:r>
              <a:rPr lang="he-IL" sz="900" dirty="0" smtClean="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אירוע שקדם</a:t>
            </a:r>
            <a:endParaRPr lang="he-IL" sz="900" dirty="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0" name="Google Shape;71;p16"/>
          <p:cNvSpPr/>
          <p:nvPr/>
        </p:nvSpPr>
        <p:spPr>
          <a:xfrm>
            <a:off x="538839" y="4258973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מלבן 30"/>
          <p:cNvSpPr/>
          <p:nvPr/>
        </p:nvSpPr>
        <p:spPr>
          <a:xfrm>
            <a:off x="1847517" y="4227371"/>
            <a:ext cx="743015" cy="251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15000"/>
              </a:lnSpc>
            </a:pPr>
            <a:r>
              <a:rPr lang="he-IL" sz="900" dirty="0" smtClean="0">
                <a:solidFill>
                  <a:schemeClr val="dk1"/>
                </a:solidFill>
                <a:latin typeface="Assistant"/>
                <a:ea typeface="Assistant"/>
                <a:cs typeface="Assistant"/>
                <a:sym typeface="Assistant"/>
              </a:rPr>
              <a:t>אירוע שקדם</a:t>
            </a:r>
            <a:endParaRPr lang="he-IL" sz="900" dirty="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id="32" name="Google Shape;10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6768253" y="3278802"/>
            <a:ext cx="214041" cy="206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10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5387927" y="3672491"/>
            <a:ext cx="214041" cy="206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10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4001737" y="4062599"/>
            <a:ext cx="214041" cy="206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10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2590532" y="4453988"/>
            <a:ext cx="214041" cy="2063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6598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/>
        </p:nvSpPr>
        <p:spPr>
          <a:xfrm>
            <a:off x="2356100" y="1136575"/>
            <a:ext cx="5350800" cy="38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מה היינו עושים אחרת? </a:t>
            </a:r>
            <a:endParaRPr sz="2400"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AutoNum type="arabicPeriod"/>
            </a:pPr>
            <a:endParaRPr dirty="0" smtClean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AutoNum type="arabicPeriod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AutoNum type="arabicPeriod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AutoNum type="arabicPeriod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AutoNum type="arabicPeriod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id="93" name="Google Shape;93;p19" title="אייקון של חללית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90575" y="1341125"/>
            <a:ext cx="1297149" cy="12502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1;p16"/>
          <p:cNvSpPr/>
          <p:nvPr/>
        </p:nvSpPr>
        <p:spPr>
          <a:xfrm>
            <a:off x="6765185" y="2795925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71;p16"/>
          <p:cNvSpPr/>
          <p:nvPr/>
        </p:nvSpPr>
        <p:spPr>
          <a:xfrm>
            <a:off x="4677365" y="2795925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" name="Google Shape;71;p16"/>
          <p:cNvSpPr/>
          <p:nvPr/>
        </p:nvSpPr>
        <p:spPr>
          <a:xfrm>
            <a:off x="2589545" y="2795925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71;p16"/>
          <p:cNvSpPr/>
          <p:nvPr/>
        </p:nvSpPr>
        <p:spPr>
          <a:xfrm>
            <a:off x="501725" y="2795925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71;p16"/>
          <p:cNvSpPr/>
          <p:nvPr/>
        </p:nvSpPr>
        <p:spPr>
          <a:xfrm>
            <a:off x="6765185" y="3457089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71;p16"/>
          <p:cNvSpPr/>
          <p:nvPr/>
        </p:nvSpPr>
        <p:spPr>
          <a:xfrm>
            <a:off x="4677365" y="3457089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71;p16"/>
          <p:cNvSpPr/>
          <p:nvPr/>
        </p:nvSpPr>
        <p:spPr>
          <a:xfrm>
            <a:off x="2589545" y="3457089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71;p16"/>
          <p:cNvSpPr/>
          <p:nvPr/>
        </p:nvSpPr>
        <p:spPr>
          <a:xfrm>
            <a:off x="501725" y="3457089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71;p16"/>
          <p:cNvSpPr/>
          <p:nvPr/>
        </p:nvSpPr>
        <p:spPr>
          <a:xfrm>
            <a:off x="6765185" y="4105631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71;p16"/>
          <p:cNvSpPr/>
          <p:nvPr/>
        </p:nvSpPr>
        <p:spPr>
          <a:xfrm>
            <a:off x="4677365" y="4105631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71;p16"/>
          <p:cNvSpPr/>
          <p:nvPr/>
        </p:nvSpPr>
        <p:spPr>
          <a:xfrm>
            <a:off x="2589545" y="4105631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71;p16"/>
          <p:cNvSpPr/>
          <p:nvPr/>
        </p:nvSpPr>
        <p:spPr>
          <a:xfrm>
            <a:off x="501725" y="4105631"/>
            <a:ext cx="2019690" cy="579792"/>
          </a:xfrm>
          <a:prstGeom prst="rect">
            <a:avLst/>
          </a:prstGeom>
          <a:noFill/>
          <a:ln w="19050" cap="flat" cmpd="sng">
            <a:solidFill>
              <a:srgbClr val="183C5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מלבן 23"/>
          <p:cNvSpPr/>
          <p:nvPr/>
        </p:nvSpPr>
        <p:spPr>
          <a:xfrm>
            <a:off x="2200061" y="1613927"/>
            <a:ext cx="549051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</a:pPr>
            <a:r>
              <a:rPr lang="he-IL" sz="900" dirty="0" smtClean="0">
                <a:solidFill>
                  <a:schemeClr val="tx1"/>
                </a:solidFill>
                <a:latin typeface="Assistant" panose="00000500000000000000" pitchFamily="2" charset="-79"/>
                <a:ea typeface="Assistant ExtraBold"/>
                <a:cs typeface="Assistant" panose="00000500000000000000" pitchFamily="2" charset="-79"/>
                <a:sym typeface="Assistant ExtraBold"/>
              </a:rPr>
              <a:t>נסו לחשוב, לאחר שחקרתם את המאורע- כיצד הייתם פועלים אחרת?</a:t>
            </a:r>
          </a:p>
          <a:p>
            <a:pPr lvl="0" algn="r" rtl="1">
              <a:lnSpc>
                <a:spcPct val="150000"/>
              </a:lnSpc>
            </a:pPr>
            <a:r>
              <a:rPr lang="he-IL" sz="900" dirty="0" smtClean="0">
                <a:solidFill>
                  <a:schemeClr val="tx1"/>
                </a:solidFill>
                <a:latin typeface="Assistant" panose="00000500000000000000" pitchFamily="2" charset="-79"/>
                <a:ea typeface="Assistant ExtraBold"/>
                <a:cs typeface="Assistant" panose="00000500000000000000" pitchFamily="2" charset="-79"/>
                <a:sym typeface="Assistant ExtraBold"/>
              </a:rPr>
              <a:t>שנו את סדר המשבצות והחצים כפי שנראה לכם לנכון לתאר את ההתרחשות.  </a:t>
            </a:r>
            <a:endParaRPr lang="he-IL" sz="900" dirty="0">
              <a:solidFill>
                <a:schemeClr val="tx1"/>
              </a:solidFill>
              <a:latin typeface="Assistant" panose="00000500000000000000" pitchFamily="2" charset="-79"/>
              <a:ea typeface="Assistant"/>
              <a:cs typeface="Assistant" panose="00000500000000000000" pitchFamily="2" charset="-79"/>
              <a:sym typeface="Assistant"/>
            </a:endParaRPr>
          </a:p>
        </p:txBody>
      </p:sp>
      <p:pic>
        <p:nvPicPr>
          <p:cNvPr id="30" name="Google Shape;10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6624100" y="3006894"/>
            <a:ext cx="214041" cy="206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10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4521834" y="3006894"/>
            <a:ext cx="214041" cy="206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105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2425850" y="3006894"/>
            <a:ext cx="214041" cy="20630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חץ ימינה 3"/>
          <p:cNvSpPr/>
          <p:nvPr/>
        </p:nvSpPr>
        <p:spPr>
          <a:xfrm rot="5400000">
            <a:off x="1361738" y="3339109"/>
            <a:ext cx="299663" cy="148431"/>
          </a:xfrm>
          <a:prstGeom prst="rightArrow">
            <a:avLst/>
          </a:prstGeom>
          <a:solidFill>
            <a:srgbClr val="00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חץ ימינה 33"/>
          <p:cNvSpPr/>
          <p:nvPr/>
        </p:nvSpPr>
        <p:spPr>
          <a:xfrm rot="5400000">
            <a:off x="1361738" y="4029079"/>
            <a:ext cx="299663" cy="148431"/>
          </a:xfrm>
          <a:prstGeom prst="rightArrow">
            <a:avLst/>
          </a:prstGeom>
          <a:solidFill>
            <a:srgbClr val="00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חץ ימינה 35"/>
          <p:cNvSpPr/>
          <p:nvPr/>
        </p:nvSpPr>
        <p:spPr>
          <a:xfrm rot="5400000">
            <a:off x="3451915" y="3339109"/>
            <a:ext cx="299663" cy="148431"/>
          </a:xfrm>
          <a:prstGeom prst="rightArrow">
            <a:avLst/>
          </a:prstGeom>
          <a:solidFill>
            <a:srgbClr val="00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חץ ימינה 36"/>
          <p:cNvSpPr/>
          <p:nvPr/>
        </p:nvSpPr>
        <p:spPr>
          <a:xfrm rot="5400000">
            <a:off x="3451915" y="4029079"/>
            <a:ext cx="299663" cy="148431"/>
          </a:xfrm>
          <a:prstGeom prst="rightArrow">
            <a:avLst/>
          </a:prstGeom>
          <a:solidFill>
            <a:srgbClr val="00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חץ ימינה 37"/>
          <p:cNvSpPr/>
          <p:nvPr/>
        </p:nvSpPr>
        <p:spPr>
          <a:xfrm rot="5400000">
            <a:off x="5556619" y="3339109"/>
            <a:ext cx="299663" cy="148431"/>
          </a:xfrm>
          <a:prstGeom prst="rightArrow">
            <a:avLst/>
          </a:prstGeom>
          <a:solidFill>
            <a:srgbClr val="00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חץ ימינה 38"/>
          <p:cNvSpPr/>
          <p:nvPr/>
        </p:nvSpPr>
        <p:spPr>
          <a:xfrm rot="5400000">
            <a:off x="5556619" y="4029079"/>
            <a:ext cx="299663" cy="148431"/>
          </a:xfrm>
          <a:prstGeom prst="rightArrow">
            <a:avLst/>
          </a:prstGeom>
          <a:solidFill>
            <a:srgbClr val="00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חץ ימינה 39"/>
          <p:cNvSpPr/>
          <p:nvPr/>
        </p:nvSpPr>
        <p:spPr>
          <a:xfrm rot="5400000">
            <a:off x="7631284" y="3339109"/>
            <a:ext cx="299663" cy="148431"/>
          </a:xfrm>
          <a:prstGeom prst="rightArrow">
            <a:avLst/>
          </a:prstGeom>
          <a:solidFill>
            <a:srgbClr val="00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חץ ימינה 40"/>
          <p:cNvSpPr/>
          <p:nvPr/>
        </p:nvSpPr>
        <p:spPr>
          <a:xfrm rot="5400000">
            <a:off x="7631284" y="4029079"/>
            <a:ext cx="299663" cy="148431"/>
          </a:xfrm>
          <a:prstGeom prst="rightArrow">
            <a:avLst/>
          </a:prstGeom>
          <a:solidFill>
            <a:srgbClr val="008B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/>
        </p:nvSpPr>
        <p:spPr>
          <a:xfrm>
            <a:off x="2356100" y="1136575"/>
            <a:ext cx="5350800" cy="38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מסקנות</a:t>
            </a: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 ExtraBold"/>
                <a:cs typeface="Assistant ExtraBold"/>
                <a:sym typeface="Assistant ExtraBold"/>
              </a:rPr>
              <a:t>: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pic>
        <p:nvPicPr>
          <p:cNvPr id="99" name="Google Shape;99;p20" title="אייקון של מסקנות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47700" y="1312851"/>
            <a:ext cx="991325" cy="9554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98;p20"/>
          <p:cNvSpPr txBox="1"/>
          <p:nvPr/>
        </p:nvSpPr>
        <p:spPr>
          <a:xfrm>
            <a:off x="2356100" y="1852311"/>
            <a:ext cx="5350800" cy="38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"/>
                <a:cs typeface="Assistant ExtraBold"/>
                <a:sym typeface="Assistant ExtraBold"/>
              </a:rPr>
              <a:t>1.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"/>
                <a:cs typeface="Assistant ExtraBold"/>
                <a:sym typeface="Assistant ExtraBold"/>
              </a:rPr>
              <a:t>2.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"/>
                <a:cs typeface="Assistant ExtraBold"/>
                <a:sym typeface="Assistant ExtraBold"/>
              </a:rPr>
              <a:t>3.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"/>
                <a:cs typeface="Assistant ExtraBold"/>
                <a:sym typeface="Assistant ExtraBold"/>
              </a:rPr>
              <a:t>4</a:t>
            </a: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"/>
                <a:cs typeface="Assistant ExtraBold"/>
                <a:sym typeface="Assistant ExtraBold"/>
              </a:rPr>
              <a:t>.</a:t>
            </a:r>
          </a:p>
          <a:p>
            <a:pPr marL="0" lvl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e-IL" sz="2400" dirty="0" smtClean="0">
                <a:solidFill>
                  <a:schemeClr val="accent5"/>
                </a:solidFill>
                <a:latin typeface="Assistant ExtraBold"/>
                <a:ea typeface="Assistant"/>
                <a:cs typeface="Assistant ExtraBold"/>
                <a:sym typeface="Assistant ExtraBold"/>
              </a:rPr>
              <a:t>5.</a:t>
            </a:r>
            <a:endParaRPr sz="2400" dirty="0">
              <a:solidFill>
                <a:schemeClr val="dk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457200" lvl="0" indent="-31750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Assistant"/>
              <a:buChar char="●"/>
            </a:pPr>
            <a:endParaRPr dirty="0">
              <a:solidFill>
                <a:schemeClr val="accent5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5de__x05d5__x05e8_ xmlns="663e2990-9c03-4b0a-9bb5-06a513b3f5d3" xsi:nil="true"/>
    <_x05ea__x05d0__x05e8__x05d9__x05da_ xmlns="663e2990-9c03-4b0a-9bb5-06a513b3f5d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87D82E5AC8DB1B44AE5ED37E08CC61C6" ma:contentTypeVersion="12" ma:contentTypeDescription="צור מסמך חדש." ma:contentTypeScope="" ma:versionID="9e872afef8bf7a2852788d72d25234ed">
  <xsd:schema xmlns:xsd="http://www.w3.org/2001/XMLSchema" xmlns:xs="http://www.w3.org/2001/XMLSchema" xmlns:p="http://schemas.microsoft.com/office/2006/metadata/properties" xmlns:ns2="663e2990-9c03-4b0a-9bb5-06a513b3f5d3" xmlns:ns3="43b9edff-c45f-4a84-8d64-455c101b86da" targetNamespace="http://schemas.microsoft.com/office/2006/metadata/properties" ma:root="true" ma:fieldsID="7c3ae4630973daa67c6d4482c458421b" ns2:_="" ns3:_="">
    <xsd:import namespace="663e2990-9c03-4b0a-9bb5-06a513b3f5d3"/>
    <xsd:import namespace="43b9edff-c45f-4a84-8d64-455c101b86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_x05de__x05d5__x05e8_" minOccurs="0"/>
                <xsd:element ref="ns2:_x05ea__x05d0__x05e8__x05d9__x05da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3e2990-9c03-4b0a-9bb5-06a513b3f5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_x05de__x05d5__x05e8_" ma:index="18" nillable="true" ma:displayName="מור" ma:format="Dropdown" ma:internalName="_x05de__x05d5__x05e8_" ma:percentage="FALSE">
      <xsd:simpleType>
        <xsd:restriction base="dms:Number"/>
      </xsd:simpleType>
    </xsd:element>
    <xsd:element name="_x05ea__x05d0__x05e8__x05d9__x05da_" ma:index="19" nillable="true" ma:displayName="תאריך" ma:format="DateOnly" ma:internalName="_x05ea__x05d0__x05e8__x05d9__x05da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b9edff-c45f-4a84-8d64-455c101b86d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משותף עם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משותף עם פרטים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33C7B82-B92B-4CFE-A515-06B62BD7F02A}">
  <ds:schemaRefs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purl.org/dc/dcmitype/"/>
    <ds:schemaRef ds:uri="43b9edff-c45f-4a84-8d64-455c101b86da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663e2990-9c03-4b0a-9bb5-06a513b3f5d3"/>
  </ds:schemaRefs>
</ds:datastoreItem>
</file>

<file path=customXml/itemProps2.xml><?xml version="1.0" encoding="utf-8"?>
<ds:datastoreItem xmlns:ds="http://schemas.openxmlformats.org/officeDocument/2006/customXml" ds:itemID="{11F5221D-7231-4DCB-82FB-9F7FDC1220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3e2990-9c03-4b0a-9bb5-06a513b3f5d3"/>
    <ds:schemaRef ds:uri="43b9edff-c45f-4a84-8d64-455c101b86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F022777-84E8-4BC8-BAB9-14136519A6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211</Words>
  <Application>Microsoft Office PowerPoint</Application>
  <PresentationFormat>‫הצגה על המסך (16:9)</PresentationFormat>
  <Paragraphs>75</Paragraphs>
  <Slides>11</Slides>
  <Notes>10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5" baseType="lpstr">
      <vt:lpstr>Assistant ExtraBold</vt:lpstr>
      <vt:lpstr>Assistant</vt:lpstr>
      <vt:lpstr>Arial</vt:lpstr>
      <vt:lpstr>Simple Light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יוסטון יש לנו בעיה</dc:title>
  <dc:creator>morshi1</dc:creator>
  <cp:keywords>מצגת לתלמיד </cp:keywords>
  <cp:lastModifiedBy>מור שטרית</cp:lastModifiedBy>
  <cp:revision>13</cp:revision>
  <dcterms:modified xsi:type="dcterms:W3CDTF">2019-11-06T10:10:44Z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0x01010087D82E5AC8DB1B44AE5ED37E08CC61C6</vt:lpwstr>
  </property>
</Properties>
</file>